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67" r:id="rId3"/>
    <p:sldId id="262" r:id="rId4"/>
    <p:sldId id="257" r:id="rId5"/>
    <p:sldId id="258" r:id="rId6"/>
    <p:sldId id="259" r:id="rId7"/>
    <p:sldId id="260" r:id="rId8"/>
    <p:sldId id="263" r:id="rId9"/>
    <p:sldId id="264" r:id="rId10"/>
    <p:sldId id="265" r:id="rId11"/>
    <p:sldId id="261" r:id="rId12"/>
    <p:sldId id="266" r:id="rId13"/>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5" d="100"/>
          <a:sy n="75" d="100"/>
        </p:scale>
        <p:origin x="29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C2A8803-1586-4CB4-9B95-7748352C05AE}"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366920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C2A8803-1586-4CB4-9B95-7748352C05AE}"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2216960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C2A8803-1586-4CB4-9B95-7748352C05AE}"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298055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8909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8540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6677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6571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621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27832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5083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422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C2A8803-1586-4CB4-9B95-7748352C05AE}"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1638794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5800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8149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43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C2A8803-1586-4CB4-9B95-7748352C05AE}" type="datetimeFigureOut">
              <a:rPr lang="ar-IQ" smtClean="0"/>
              <a:t>16/03/1440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2928732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C2A8803-1586-4CB4-9B95-7748352C05AE}" type="datetimeFigureOut">
              <a:rPr lang="ar-IQ" smtClean="0"/>
              <a:t>16/03/1440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350605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C2A8803-1586-4CB4-9B95-7748352C05AE}" type="datetimeFigureOut">
              <a:rPr lang="ar-IQ" smtClean="0"/>
              <a:t>16/03/1440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3354130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C2A8803-1586-4CB4-9B95-7748352C05AE}" type="datetimeFigureOut">
              <a:rPr lang="ar-IQ" smtClean="0"/>
              <a:t>16/03/1440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945113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C2A8803-1586-4CB4-9B95-7748352C05AE}" type="datetimeFigureOut">
              <a:rPr lang="ar-IQ" smtClean="0"/>
              <a:t>16/03/1440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3791731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C2A8803-1586-4CB4-9B95-7748352C05AE}" type="datetimeFigureOut">
              <a:rPr lang="ar-IQ" smtClean="0"/>
              <a:t>16/03/1440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320143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C2A8803-1586-4CB4-9B95-7748352C05AE}" type="datetimeFigureOut">
              <a:rPr lang="ar-IQ" smtClean="0"/>
              <a:t>16/03/1440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717297-931D-405A-9A90-804D9AA87CF3}" type="slidenum">
              <a:rPr lang="ar-IQ" smtClean="0"/>
              <a:t>‹#›</a:t>
            </a:fld>
            <a:endParaRPr lang="ar-IQ"/>
          </a:p>
        </p:txBody>
      </p:sp>
    </p:spTree>
    <p:extLst>
      <p:ext uri="{BB962C8B-B14F-4D97-AF65-F5344CB8AC3E}">
        <p14:creationId xmlns:p14="http://schemas.microsoft.com/office/powerpoint/2010/main" val="185654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C2A8803-1586-4CB4-9B95-7748352C05AE}" type="datetimeFigureOut">
              <a:rPr lang="ar-IQ" smtClean="0"/>
              <a:t>16/03/1440</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717297-931D-405A-9A90-804D9AA87CF3}" type="slidenum">
              <a:rPr lang="ar-IQ" smtClean="0"/>
              <a:t>‹#›</a:t>
            </a:fld>
            <a:endParaRPr lang="ar-IQ"/>
          </a:p>
        </p:txBody>
      </p:sp>
    </p:spTree>
    <p:extLst>
      <p:ext uri="{BB962C8B-B14F-4D97-AF65-F5344CB8AC3E}">
        <p14:creationId xmlns:p14="http://schemas.microsoft.com/office/powerpoint/2010/main" val="613198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1D8BD707-D9CF-40AE-B4C6-C98DA3205C09}" type="datetimeFigureOut">
              <a:rPr lang="en-US" smtClean="0">
                <a:solidFill>
                  <a:prstClr val="black">
                    <a:tint val="75000"/>
                  </a:prstClr>
                </a:solidFill>
              </a:rPr>
              <a:pPr rtl="0"/>
              <a:t>11/24/2018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137637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google.com/url?sa=i&amp;rct=j&amp;q=&amp;esrc=s&amp;source=images&amp;cd=&amp;cad=rja&amp;uact=8&amp;ved=2ahUKEwj3m7Ps1u3dAhWDGewKHal3AysQjRx6BAgBEAU&amp;url=https://www.slideshare.net/rongon28us/connective-tissue-57634775&amp;psig=AOvVaw1rscyf7jjcai_cCt-2Iu2G&amp;ust=153877310403079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url?sa=i&amp;rct=j&amp;q=&amp;esrc=s&amp;source=images&amp;cd=&amp;cad=rja&amp;uact=8&amp;ved=&amp;url=http://sohoparenting.com/blog/2011/05/healing-our-%E2%80%9Cconnective-tissue%E2%80%9D/connective-tissue-loose-areolar/&amp;psig=AOvVaw0Ia7JOWR0D0wqKUf9kutKN&amp;ust=153877066983900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amp;esrc=s&amp;source=images&amp;cd=&amp;cad=rja&amp;uact=8&amp;ved=2ahUKEwi38ougz-3dAhXRsKQKHRMGCjYQjRx6BAgBEAU&amp;url=http://www.6aming.com/ideas/loose-connective-tissue-diagram/attachment/types-of-connective-tissues-with-diagram-animal-tissue-in-loose-connective-tissue-diagram/&amp;psig=AOvVaw0Ia7JOWR0D0wqKUf9kutKN&amp;ust=153877066983900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m/url?sa=i&amp;rct=j&amp;q=&amp;esrc=s&amp;source=images&amp;cd=&amp;cad=rja&amp;uact=8&amp;ved=2ahUKEwi38ougz-3dAhXRsKQKHRMGCjYQjRx6BAgBEAU&amp;url=https://adipocytecell.weebly.com/tissue-level.html&amp;psig=AOvVaw0Ia7JOWR0D0wqKUf9kutKN&amp;ust=153877066983900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s://www.google.com/url?sa=i&amp;rct=j&amp;q=&amp;esrc=s&amp;source=images&amp;cd=&amp;ved=2ahUKEwjGgv6n0e3dAhUM16QKHSYqD6cQjRx6BAgBEAU&amp;url=https://legacy.owensboro.kctcs.edu/gcaplan/anat/Study%20Guide/API%20Study%20Guide%20E%20Connective%20Tissue.htm&amp;psig=AOvVaw1jLLkml2xyyvu7OBrLeij1&amp;ust=153877164403511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m/url?sa=i&amp;rct=j&amp;q=&amp;esrc=s&amp;source=images&amp;cd=&amp;cad=rja&amp;uact=8&amp;ved=2ahUKEwjGpM_V0-3dAhUDDuwKHZsACt0QjRx6BAgBEAU&amp;url=https://www.differencebetween.com/difference-between-dense-regular-and-vs-dense-irregular-connective-tissue/&amp;psig=AOvVaw0kHnZbh9D6dRJMvkjaZxfS&amp;ust=153877221247753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pPr marL="228600" lvl="0" indent="-228600">
              <a:lnSpc>
                <a:spcPct val="90000"/>
              </a:lnSpc>
              <a:spcBef>
                <a:spcPts val="1000"/>
              </a:spcBef>
              <a:buFont typeface="Arial" panose="020B0604020202020204" pitchFamily="34" charset="0"/>
              <a:buChar char="•"/>
            </a:pPr>
            <a:r>
              <a:rPr lang="en-US" sz="7200" b="1" smtClean="0">
                <a:solidFill>
                  <a:srgbClr val="000000"/>
                </a:solidFill>
                <a:latin typeface="Open Sans"/>
                <a:ea typeface="Times New Roman" panose="02020603050405020304" pitchFamily="18" charset="0"/>
                <a:cs typeface="Times New Roman" panose="02020603050405020304" pitchFamily="18" charset="0"/>
              </a:rPr>
              <a:t>Connective Tissue</a:t>
            </a:r>
            <a:endParaRPr lang="ar-IQ" sz="7200" dirty="0"/>
          </a:p>
        </p:txBody>
      </p:sp>
      <p:sp>
        <p:nvSpPr>
          <p:cNvPr id="8" name="Subtitle 7"/>
          <p:cNvSpPr>
            <a:spLocks noGrp="1"/>
          </p:cNvSpPr>
          <p:nvPr>
            <p:ph type="subTitle" idx="1"/>
          </p:nvPr>
        </p:nvSpPr>
        <p:spPr>
          <a:xfrm>
            <a:off x="1828800" y="3886200"/>
            <a:ext cx="9448800" cy="1752600"/>
          </a:xfrm>
        </p:spPr>
        <p:txBody>
          <a:bodyPr>
            <a:normAutofit/>
          </a:bodyPr>
          <a:lstStyle/>
          <a:p>
            <a:pPr lvl="0" algn="l">
              <a:lnSpc>
                <a:spcPct val="90000"/>
              </a:lnSpc>
              <a:spcBef>
                <a:spcPts val="1000"/>
              </a:spcBef>
            </a:pPr>
            <a:r>
              <a:rPr lang="en-US" dirty="0" smtClean="0">
                <a:solidFill>
                  <a:prstClr val="black"/>
                </a:solidFill>
                <a:latin typeface="Calibri Light" panose="020F0302020204030204"/>
              </a:rPr>
              <a:t>Dr. Mahdi H. </a:t>
            </a:r>
            <a:r>
              <a:rPr lang="en-US" dirty="0" err="1" smtClean="0">
                <a:solidFill>
                  <a:prstClr val="black"/>
                </a:solidFill>
                <a:latin typeface="Calibri Light" panose="020F0302020204030204"/>
              </a:rPr>
              <a:t>Hammadi</a:t>
            </a:r>
            <a:endParaRPr lang="en-US" dirty="0" smtClean="0">
              <a:solidFill>
                <a:prstClr val="black"/>
              </a:solidFill>
              <a:latin typeface="Calibri Light" panose="020F0302020204030204"/>
            </a:endParaRPr>
          </a:p>
          <a:p>
            <a:pPr lvl="0" algn="l">
              <a:lnSpc>
                <a:spcPct val="90000"/>
              </a:lnSpc>
              <a:spcBef>
                <a:spcPts val="1000"/>
              </a:spcBef>
            </a:pPr>
            <a:r>
              <a:rPr lang="en-US" dirty="0" smtClean="0">
                <a:solidFill>
                  <a:prstClr val="black"/>
                </a:solidFill>
                <a:latin typeface="Calibri Light" panose="020F0302020204030204"/>
              </a:rPr>
              <a:t>PhD  Sc. Clinical  Physiology  </a:t>
            </a:r>
            <a:endParaRPr lang="en-US" dirty="0">
              <a:solidFill>
                <a:prstClr val="black"/>
              </a:solidFill>
            </a:endParaRPr>
          </a:p>
          <a:p>
            <a:endParaRPr lang="ar-IQ" dirty="0"/>
          </a:p>
        </p:txBody>
      </p:sp>
      <p:sp>
        <p:nvSpPr>
          <p:cNvPr id="10" name="Title 1"/>
          <p:cNvSpPr txBox="1">
            <a:spLocks/>
          </p:cNvSpPr>
          <p:nvPr/>
        </p:nvSpPr>
        <p:spPr>
          <a:xfrm>
            <a:off x="1524000" y="0"/>
            <a:ext cx="3733800" cy="1524000"/>
          </a:xfrm>
          <a:prstGeom prst="rect">
            <a:avLst/>
          </a:prstGeom>
        </p:spPr>
        <p:txBody>
          <a:bodyPr vert="horz" lIns="91440" tIns="45720" rIns="91440" bIns="45720" rtlCol="0" anchor="ctr">
            <a:noAutofit/>
          </a:bodyPr>
          <a:lstStyle/>
          <a:p>
            <a:pPr algn="l" rtl="0">
              <a:spcBef>
                <a:spcPct val="0"/>
              </a:spcBef>
              <a:defRPr/>
            </a:pPr>
            <a:r>
              <a:rPr lang="en-US" b="1" dirty="0">
                <a:solidFill>
                  <a:prstClr val="black"/>
                </a:solidFill>
                <a:latin typeface="Book Antiqua" pitchFamily="18" charset="0"/>
              </a:rPr>
              <a:t> </a:t>
            </a:r>
            <a:endParaRPr lang="ar-IQ" b="1" dirty="0">
              <a:solidFill>
                <a:prstClr val="black"/>
              </a:solidFill>
              <a:latin typeface="Book Antiqua" pitchFamily="18" charset="0"/>
              <a:cs typeface="Times New Roman" panose="02020603050405020304" pitchFamily="18" charset="0"/>
            </a:endParaRPr>
          </a:p>
        </p:txBody>
      </p:sp>
      <p:pic>
        <p:nvPicPr>
          <p:cNvPr id="143362" name="Picture 2" descr="صورة ذات صلة"/>
          <p:cNvPicPr>
            <a:picLocks noChangeAspect="1" noChangeArrowheads="1"/>
          </p:cNvPicPr>
          <p:nvPr/>
        </p:nvPicPr>
        <p:blipFill>
          <a:blip r:embed="rId2" cstate="print"/>
          <a:srcRect l="5206" r="4555"/>
          <a:stretch>
            <a:fillRect/>
          </a:stretch>
        </p:blipFill>
        <p:spPr bwMode="auto">
          <a:xfrm>
            <a:off x="8839200" y="228601"/>
            <a:ext cx="1600200" cy="1511727"/>
          </a:xfrm>
          <a:prstGeom prst="rect">
            <a:avLst/>
          </a:prstGeom>
          <a:noFill/>
        </p:spPr>
      </p:pic>
      <p:sp>
        <p:nvSpPr>
          <p:cNvPr id="11" name="Title 1"/>
          <p:cNvSpPr txBox="1">
            <a:spLocks/>
          </p:cNvSpPr>
          <p:nvPr/>
        </p:nvSpPr>
        <p:spPr>
          <a:xfrm>
            <a:off x="1334134" y="2247899"/>
            <a:ext cx="8571866" cy="1352552"/>
          </a:xfrm>
          <a:prstGeom prst="rect">
            <a:avLst/>
          </a:prstGeom>
        </p:spPr>
        <p:txBody>
          <a:bodyPr vert="horz" lIns="91440" tIns="45720" rIns="91440" bIns="45720" rtlCol="0" anchor="ctr">
            <a:normAutofit/>
          </a:bodyPr>
          <a:lstStyle/>
          <a:p>
            <a:pPr algn="ctr" rtl="0">
              <a:spcBef>
                <a:spcPct val="0"/>
              </a:spcBef>
              <a:defRPr/>
            </a:pPr>
            <a:r>
              <a:rPr lang="en-US" sz="4400" b="1" dirty="0">
                <a:solidFill>
                  <a:prstClr val="black"/>
                </a:solidFill>
                <a:cs typeface="Times New Roman" panose="02020603050405020304" pitchFamily="18" charset="0"/>
              </a:rPr>
              <a:t> </a:t>
            </a:r>
            <a:endParaRPr lang="ar-IQ" sz="4400" b="1" dirty="0">
              <a:solidFill>
                <a:prstClr val="black"/>
              </a:solidFill>
              <a:cs typeface="Times New Roman" panose="02020603050405020304" pitchFamily="18" charset="0"/>
            </a:endParaRPr>
          </a:p>
        </p:txBody>
      </p:sp>
      <p:sp>
        <p:nvSpPr>
          <p:cNvPr id="12" name="Subtitle 2"/>
          <p:cNvSpPr txBox="1">
            <a:spLocks/>
          </p:cNvSpPr>
          <p:nvPr/>
        </p:nvSpPr>
        <p:spPr>
          <a:xfrm>
            <a:off x="1828799" y="3886200"/>
            <a:ext cx="8610601" cy="1981200"/>
          </a:xfrm>
          <a:prstGeom prst="rect">
            <a:avLst/>
          </a:prstGeom>
        </p:spPr>
        <p:txBody>
          <a:bodyPr vert="horz" lIns="91440" tIns="45720" rIns="91440" bIns="45720" rtlCol="0">
            <a:normAutofit/>
          </a:bodyPr>
          <a:lstStyle/>
          <a:p>
            <a:pPr algn="ctr" rtl="0">
              <a:spcBef>
                <a:spcPct val="20000"/>
              </a:spcBef>
              <a:buFont typeface="Arial" pitchFamily="34" charset="0"/>
              <a:buNone/>
              <a:defRPr/>
            </a:pPr>
            <a:r>
              <a:rPr lang="en-US" sz="3200" b="1" dirty="0">
                <a:solidFill>
                  <a:prstClr val="black"/>
                </a:solidFill>
              </a:rPr>
              <a:t> </a:t>
            </a:r>
            <a:endParaRPr lang="ar-IQ" sz="3200" b="1" dirty="0">
              <a:solidFill>
                <a:prstClr val="black"/>
              </a:solidFill>
            </a:endParaRPr>
          </a:p>
          <a:p>
            <a:pPr algn="ctr" rtl="0">
              <a:spcBef>
                <a:spcPct val="20000"/>
              </a:spcBef>
              <a:buFont typeface="Arial" pitchFamily="34" charset="0"/>
              <a:buNone/>
              <a:defRPr/>
            </a:pPr>
            <a:endParaRPr lang="ar-IQ" sz="3200" b="1" dirty="0">
              <a:solidFill>
                <a:prstClr val="black"/>
              </a:solidFill>
            </a:endParaRPr>
          </a:p>
          <a:p>
            <a:pPr algn="ctr" rtl="0">
              <a:spcBef>
                <a:spcPct val="20000"/>
              </a:spcBef>
              <a:buFont typeface="Arial" pitchFamily="34" charset="0"/>
              <a:buNone/>
              <a:defRPr/>
            </a:pPr>
            <a:r>
              <a:rPr lang="en-US" sz="3200" b="1" dirty="0">
                <a:solidFill>
                  <a:prstClr val="black"/>
                </a:solidFill>
              </a:rPr>
              <a:t> </a:t>
            </a:r>
            <a:endParaRPr lang="ar-IQ" sz="3200" b="1" dirty="0">
              <a:solidFill>
                <a:prstClr val="black"/>
              </a:solidFill>
            </a:endParaRPr>
          </a:p>
        </p:txBody>
      </p:sp>
      <p:pic>
        <p:nvPicPr>
          <p:cNvPr id="9" name="Picture 2" descr="صورة ذات صلة"/>
          <p:cNvPicPr>
            <a:picLocks noChangeAspect="1" noChangeArrowheads="1"/>
          </p:cNvPicPr>
          <p:nvPr/>
        </p:nvPicPr>
        <p:blipFill>
          <a:blip r:embed="rId2" cstate="print"/>
          <a:srcRect l="5206" r="4555"/>
          <a:stretch>
            <a:fillRect/>
          </a:stretch>
        </p:blipFill>
        <p:spPr bwMode="auto">
          <a:xfrm>
            <a:off x="8839200" y="228600"/>
            <a:ext cx="1600200" cy="1511727"/>
          </a:xfrm>
          <a:prstGeom prst="rect">
            <a:avLst/>
          </a:prstGeom>
          <a:noFill/>
        </p:spPr>
      </p:pic>
      <p:pic>
        <p:nvPicPr>
          <p:cNvPr id="13" name="Picture 2" descr="صورة ذات صلة"/>
          <p:cNvPicPr>
            <a:picLocks noChangeAspect="1" noChangeArrowheads="1"/>
          </p:cNvPicPr>
          <p:nvPr/>
        </p:nvPicPr>
        <p:blipFill>
          <a:blip r:embed="rId2" cstate="print"/>
          <a:srcRect l="5206" r="4555"/>
          <a:stretch>
            <a:fillRect/>
          </a:stretch>
        </p:blipFill>
        <p:spPr bwMode="auto">
          <a:xfrm>
            <a:off x="8865358" y="228599"/>
            <a:ext cx="1600200" cy="1511727"/>
          </a:xfrm>
          <a:prstGeom prst="rect">
            <a:avLst/>
          </a:prstGeom>
          <a:noFill/>
        </p:spPr>
      </p:pic>
      <p:pic>
        <p:nvPicPr>
          <p:cNvPr id="14" name="Picture 2" descr="صورة ذات صلة"/>
          <p:cNvPicPr>
            <a:picLocks noChangeAspect="1" noChangeArrowheads="1"/>
          </p:cNvPicPr>
          <p:nvPr/>
        </p:nvPicPr>
        <p:blipFill>
          <a:blip r:embed="rId2" cstate="print"/>
          <a:srcRect l="5206" r="4555"/>
          <a:stretch>
            <a:fillRect/>
          </a:stretch>
        </p:blipFill>
        <p:spPr bwMode="auto">
          <a:xfrm>
            <a:off x="8331200" y="228600"/>
            <a:ext cx="2108200" cy="1616077"/>
          </a:xfrm>
          <a:prstGeom prst="rect">
            <a:avLst/>
          </a:prstGeom>
          <a:noFill/>
        </p:spPr>
      </p:pic>
      <p:pic>
        <p:nvPicPr>
          <p:cNvPr id="15" name="صورة 14" descr="C:\Users\FUJISU\Desktop\IMG-16907f31729bef2e96175c6d36d51693-V.jpg"/>
          <p:cNvPicPr/>
          <p:nvPr/>
        </p:nvPicPr>
        <p:blipFill rotWithShape="1">
          <a:blip r:embed="rId3">
            <a:extLst>
              <a:ext uri="{28A0092B-C50C-407E-A947-70E740481C1C}">
                <a14:useLocalDpi xmlns:a14="http://schemas.microsoft.com/office/drawing/2010/main" val="0"/>
              </a:ext>
            </a:extLst>
          </a:blip>
          <a:srcRect l="8297" t="7214" r="79645" b="72561"/>
          <a:stretch/>
        </p:blipFill>
        <p:spPr bwMode="auto">
          <a:xfrm>
            <a:off x="1334134" y="228599"/>
            <a:ext cx="2399665" cy="179070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75158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pPr algn="l" rtl="0">
              <a:lnSpc>
                <a:spcPct val="107000"/>
              </a:lnSpc>
              <a:spcAft>
                <a:spcPts val="800"/>
              </a:spcAft>
            </a:pPr>
            <a:r>
              <a:rPr lang="en-US" sz="3200" b="1" dirty="0" smtClean="0">
                <a:effectLst/>
                <a:latin typeface="Calibri" panose="020F0502020204030204" pitchFamily="34" charset="0"/>
                <a:ea typeface="Calibri" panose="020F0502020204030204" pitchFamily="34" charset="0"/>
                <a:cs typeface="Arial" panose="020B0604020202020204" pitchFamily="34" charset="0"/>
              </a:rPr>
              <a:t>3-Elastic regular connective tissue :-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Composed of abundant of yellow fibers and few white and reticular fibers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Few number of fibroblasts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Found in the ligaments.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3200" b="1" dirty="0" smtClean="0">
                <a:effectLst/>
                <a:latin typeface="Calibri" panose="020F0502020204030204" pitchFamily="34" charset="0"/>
                <a:ea typeface="Calibri" panose="020F0502020204030204" pitchFamily="34" charset="0"/>
                <a:cs typeface="Arial" panose="020B0604020202020204" pitchFamily="34" charset="0"/>
              </a:rPr>
              <a:t>4--White fibrous regular connective tissue:-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Present in the tendon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Composed of collagen fibers in parallel bundles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Arial" panose="020B0604020202020204" pitchFamily="34" charset="0"/>
              </a:rPr>
              <a:t>Rows of fibroblasts, which is called in tendon (tendon cell).</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rtl="0"/>
            <a:endParaRPr lang="ar-IQ" dirty="0"/>
          </a:p>
        </p:txBody>
      </p:sp>
    </p:spTree>
    <p:extLst>
      <p:ext uri="{BB962C8B-B14F-4D97-AF65-F5344CB8AC3E}">
        <p14:creationId xmlns:p14="http://schemas.microsoft.com/office/powerpoint/2010/main" val="4086164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irc_mi" descr="Image result for ‪white fibrous connective tissue  tendon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98136" y="1825625"/>
            <a:ext cx="5795727" cy="4351338"/>
          </a:xfrm>
          <a:prstGeom prst="rect">
            <a:avLst/>
          </a:prstGeom>
          <a:noFill/>
          <a:ln>
            <a:noFill/>
          </a:ln>
        </p:spPr>
      </p:pic>
    </p:spTree>
    <p:extLst>
      <p:ext uri="{BB962C8B-B14F-4D97-AF65-F5344CB8AC3E}">
        <p14:creationId xmlns:p14="http://schemas.microsoft.com/office/powerpoint/2010/main" val="1420098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pPr algn="l" rtl="0">
              <a:lnSpc>
                <a:spcPct val="107000"/>
              </a:lnSpc>
              <a:spcAft>
                <a:spcPts val="800"/>
              </a:spcAft>
            </a:pPr>
            <a:r>
              <a:rPr lang="en-US" sz="4400" b="1" dirty="0" smtClean="0">
                <a:solidFill>
                  <a:srgbClr val="000000"/>
                </a:solidFill>
                <a:effectLst/>
                <a:latin typeface="Open Sans"/>
                <a:ea typeface="Times New Roman" panose="02020603050405020304" pitchFamily="18" charset="0"/>
                <a:cs typeface="Times New Roman" panose="02020603050405020304" pitchFamily="18" charset="0"/>
              </a:rPr>
              <a:t>Characteristics of connective tissue: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Connective tissue ranges from avascular to highly vascular.</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3200" b="1" dirty="0" smtClean="0">
                <a:effectLst/>
                <a:latin typeface="Open Sans"/>
                <a:ea typeface="Times New Roman" panose="02020603050405020304" pitchFamily="18" charset="0"/>
                <a:cs typeface="Times New Roman" panose="02020603050405020304" pitchFamily="18" charset="0"/>
              </a:rPr>
              <a:t>Composition</a:t>
            </a:r>
            <a:r>
              <a:rPr lang="en-US" sz="3200" dirty="0" smtClean="0">
                <a:effectLst/>
                <a:latin typeface="Open Sans"/>
                <a:ea typeface="Times New Roman" panose="02020603050405020304" pitchFamily="18" charset="0"/>
                <a:cs typeface="Times New Roman" panose="02020603050405020304" pitchFamily="18" charset="0"/>
              </a:rPr>
              <a:t>:</a:t>
            </a:r>
            <a:r>
              <a:rPr lang="en-US" dirty="0" smtClean="0">
                <a:effectLst/>
                <a:latin typeface="Open Sans"/>
                <a:ea typeface="Times New Roman" panose="02020603050405020304" pitchFamily="18" charset="0"/>
                <a:cs typeface="Times New Roman" panose="02020603050405020304" pitchFamily="18" charset="0"/>
              </a:rPr>
              <a:t> Composed mainly of nonliving extracellular matrix that separates the cells of the tissue.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3200" b="1" dirty="0" smtClean="0">
                <a:effectLst/>
                <a:latin typeface="Open Sans"/>
                <a:ea typeface="Times New Roman" panose="02020603050405020304" pitchFamily="18" charset="0"/>
                <a:cs typeface="Times New Roman" panose="02020603050405020304" pitchFamily="18" charset="0"/>
              </a:rPr>
              <a:t>Location:</a:t>
            </a:r>
            <a:r>
              <a:rPr lang="en-US" b="1" dirty="0" smtClean="0">
                <a:effectLst/>
                <a:latin typeface="Open Sans"/>
                <a:ea typeface="Times New Roman" panose="02020603050405020304" pitchFamily="18" charset="0"/>
                <a:cs typeface="Times New Roman" panose="02020603050405020304" pitchFamily="18" charset="0"/>
              </a:rPr>
              <a:t> </a:t>
            </a:r>
            <a:r>
              <a:rPr lang="en-US" dirty="0" smtClean="0">
                <a:effectLst/>
                <a:latin typeface="Open Sans"/>
                <a:ea typeface="Times New Roman" panose="02020603050405020304" pitchFamily="18" charset="0"/>
                <a:cs typeface="Times New Roman" panose="02020603050405020304" pitchFamily="18" charset="0"/>
              </a:rPr>
              <a:t>It is present in between different tissue and organs. It can be found in and around the body organs. Skeletal tissue present in the form of bone and cartilage, and fluid connective tissue, as blood and lymph are connective tissue.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rtl="0"/>
            <a:endParaRPr lang="ar-IQ" dirty="0"/>
          </a:p>
        </p:txBody>
      </p:sp>
    </p:spTree>
    <p:extLst>
      <p:ext uri="{BB962C8B-B14F-4D97-AF65-F5344CB8AC3E}">
        <p14:creationId xmlns:p14="http://schemas.microsoft.com/office/powerpoint/2010/main" val="299547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55000" lnSpcReduction="20000"/>
          </a:bodyPr>
          <a:lstStyle/>
          <a:p>
            <a:pPr algn="l" rtl="0">
              <a:lnSpc>
                <a:spcPct val="107000"/>
              </a:lnSpc>
              <a:spcAft>
                <a:spcPts val="800"/>
              </a:spcAft>
            </a:pPr>
            <a:r>
              <a:rPr lang="en-US" sz="3200" b="1" dirty="0" smtClean="0">
                <a:solidFill>
                  <a:srgbClr val="000000"/>
                </a:solidFill>
                <a:effectLst/>
                <a:latin typeface="Open Sans"/>
                <a:ea typeface="Times New Roman" panose="02020603050405020304" pitchFamily="18" charset="0"/>
                <a:cs typeface="Times New Roman" panose="02020603050405020304" pitchFamily="18" charset="0"/>
              </a:rPr>
              <a:t>Function of connective tissue: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It binds various tissue together like skin with the muscles and muscles with bones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It form inter cellular substance between cells of different types of tissue, so that help in friction less movement of the body organ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It forms sheaths around the body organs and make a kind of packaging tissue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The areolar tissue protects the body against wound and infection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The adipose tissue stores fats and insulates the body against heat loss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The supportive tissue forms shape and the frame work of the body</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The </a:t>
            </a:r>
            <a:r>
              <a:rPr lang="en-US" dirty="0" err="1" smtClean="0">
                <a:effectLst/>
                <a:latin typeface="Open Sans"/>
                <a:ea typeface="Times New Roman" panose="02020603050405020304" pitchFamily="18" charset="0"/>
                <a:cs typeface="Times New Roman" panose="02020603050405020304" pitchFamily="18" charset="0"/>
              </a:rPr>
              <a:t>haemopoitic</a:t>
            </a:r>
            <a:r>
              <a:rPr lang="en-US" dirty="0" smtClean="0">
                <a:effectLst/>
                <a:latin typeface="Open Sans"/>
                <a:ea typeface="Times New Roman" panose="02020603050405020304" pitchFamily="18" charset="0"/>
                <a:cs typeface="Times New Roman" panose="02020603050405020304" pitchFamily="18" charset="0"/>
              </a:rPr>
              <a:t> tissue produce blood</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dirty="0" smtClean="0">
                <a:effectLst/>
                <a:latin typeface="Open Sans"/>
                <a:ea typeface="Times New Roman" panose="02020603050405020304" pitchFamily="18" charset="0"/>
                <a:cs typeface="Times New Roman" panose="02020603050405020304" pitchFamily="18" charset="0"/>
              </a:rPr>
              <a:t>The lymphatic tissue helps in body immunity</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rtl="0"/>
            <a:endParaRPr lang="ar-IQ" dirty="0"/>
          </a:p>
        </p:txBody>
      </p:sp>
    </p:spTree>
    <p:extLst>
      <p:ext uri="{BB962C8B-B14F-4D97-AF65-F5344CB8AC3E}">
        <p14:creationId xmlns:p14="http://schemas.microsoft.com/office/powerpoint/2010/main" val="129665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rtl="0">
              <a:lnSpc>
                <a:spcPct val="107000"/>
              </a:lnSpc>
              <a:spcAft>
                <a:spcPts val="800"/>
              </a:spcAft>
            </a:pPr>
            <a:r>
              <a:rPr lang="en-US" sz="4000" b="1" dirty="0" smtClean="0">
                <a:effectLst/>
                <a:latin typeface="Calibri" panose="020F0502020204030204" pitchFamily="34" charset="0"/>
                <a:ea typeface="Calibri" panose="020F0502020204030204" pitchFamily="34" charset="0"/>
                <a:cs typeface="Arial" panose="020B0604020202020204" pitchFamily="34" charset="0"/>
              </a:rPr>
              <a:t>Connective tissue classified to two mainly types :-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dirty="0" smtClean="0">
                <a:effectLst/>
                <a:latin typeface="Calibri" panose="020F0502020204030204" pitchFamily="34" charset="0"/>
                <a:ea typeface="Calibri" panose="020F0502020204030204" pitchFamily="34" charset="0"/>
                <a:cs typeface="Arial" panose="020B0604020202020204" pitchFamily="34" charset="0"/>
              </a:rPr>
              <a:t>A- General connective tissue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l" rtl="0"/>
            <a:r>
              <a:rPr lang="en-US" dirty="0" smtClean="0">
                <a:effectLst/>
                <a:latin typeface="Calibri" panose="020F0502020204030204" pitchFamily="34" charset="0"/>
                <a:ea typeface="Calibri" panose="020F0502020204030204" pitchFamily="34" charset="0"/>
                <a:cs typeface="Arial" panose="020B0604020202020204" pitchFamily="34" charset="0"/>
              </a:rPr>
              <a:t>B- Special connective tissue </a:t>
            </a:r>
            <a:endParaRPr lang="ar-IQ" dirty="0"/>
          </a:p>
        </p:txBody>
      </p:sp>
    </p:spTree>
    <p:extLst>
      <p:ext uri="{BB962C8B-B14F-4D97-AF65-F5344CB8AC3E}">
        <p14:creationId xmlns:p14="http://schemas.microsoft.com/office/powerpoint/2010/main" val="2408563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l" rtl="0">
              <a:lnSpc>
                <a:spcPct val="107000"/>
              </a:lnSpc>
              <a:spcAft>
                <a:spcPts val="800"/>
              </a:spcAft>
            </a:pPr>
            <a:r>
              <a:rPr lang="en-US" sz="3200" dirty="0" smtClean="0">
                <a:effectLst/>
                <a:latin typeface="Calibri" panose="020F0502020204030204" pitchFamily="34" charset="0"/>
                <a:ea typeface="Calibri" panose="020F0502020204030204" pitchFamily="34" charset="0"/>
                <a:cs typeface="Arial" panose="020B0604020202020204" pitchFamily="34" charset="0"/>
              </a:rPr>
              <a:t>A-General connective tissue:- </a:t>
            </a:r>
            <a:br>
              <a:rPr lang="en-US" sz="3200" dirty="0" smtClean="0">
                <a:effectLst/>
                <a:latin typeface="Calibri" panose="020F0502020204030204" pitchFamily="34" charset="0"/>
                <a:ea typeface="Calibri" panose="020F0502020204030204" pitchFamily="34" charset="0"/>
                <a:cs typeface="Arial" panose="020B0604020202020204" pitchFamily="34" charset="0"/>
              </a:rPr>
            </a:br>
            <a:r>
              <a:rPr lang="en-US" sz="3200" dirty="0" smtClean="0">
                <a:effectLst/>
                <a:latin typeface="Calibri" panose="020F0502020204030204" pitchFamily="34" charset="0"/>
                <a:ea typeface="Calibri" panose="020F0502020204030204" pitchFamily="34" charset="0"/>
                <a:cs typeface="Arial" panose="020B0604020202020204" pitchFamily="34" charset="0"/>
              </a:rPr>
              <a:t>1- Loose connective tissues:-         </a:t>
            </a:r>
            <a:br>
              <a:rPr lang="en-US" sz="3200" dirty="0" smtClean="0">
                <a:effectLst/>
                <a:latin typeface="Calibri" panose="020F0502020204030204" pitchFamily="34" charset="0"/>
                <a:ea typeface="Calibri" panose="020F0502020204030204" pitchFamily="34" charset="0"/>
                <a:cs typeface="Arial" panose="020B0604020202020204" pitchFamily="34" charset="0"/>
              </a:rPr>
            </a:br>
            <a:endParaRPr lang="ar-IQ" sz="3200" dirty="0"/>
          </a:p>
        </p:txBody>
      </p:sp>
      <p:pic>
        <p:nvPicPr>
          <p:cNvPr id="4" name="Picture 1" descr="Related image">
            <a:hlinkClick r:id="rId2" tgtFrame="&quot;_blank&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55700" y="3196431"/>
            <a:ext cx="8661400" cy="3115469"/>
          </a:xfrm>
          <a:prstGeom prst="rect">
            <a:avLst/>
          </a:prstGeom>
          <a:noFill/>
          <a:ln>
            <a:noFill/>
          </a:ln>
        </p:spPr>
      </p:pic>
    </p:spTree>
    <p:extLst>
      <p:ext uri="{BB962C8B-B14F-4D97-AF65-F5344CB8AC3E}">
        <p14:creationId xmlns:p14="http://schemas.microsoft.com/office/powerpoint/2010/main" val="249074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rtl="0">
              <a:lnSpc>
                <a:spcPct val="107000"/>
              </a:lnSpc>
              <a:spcAft>
                <a:spcPts val="800"/>
              </a:spcAft>
            </a:pPr>
            <a:r>
              <a:rPr lang="en-US" b="1" dirty="0" smtClean="0">
                <a:effectLst/>
                <a:latin typeface="Calibri" panose="020F0502020204030204" pitchFamily="34" charset="0"/>
                <a:ea typeface="Calibri" panose="020F0502020204030204" pitchFamily="34" charset="0"/>
                <a:cs typeface="Arial" panose="020B0604020202020204" pitchFamily="34" charset="0"/>
              </a:rPr>
              <a:t>C-Areolar connective tissue:-</a:t>
            </a:r>
            <a:r>
              <a:rPr lang="en-US" sz="3200" dirty="0" smtClean="0">
                <a:effectLst/>
                <a:latin typeface="Calibri" panose="020F0502020204030204" pitchFamily="34" charset="0"/>
                <a:ea typeface="Calibri" panose="020F0502020204030204" pitchFamily="34" charset="0"/>
                <a:cs typeface="Arial" panose="020B0604020202020204" pitchFamily="34" charset="0"/>
              </a:rPr>
              <a:t/>
            </a:r>
            <a:br>
              <a:rPr lang="en-US" sz="3200" dirty="0" smtClean="0">
                <a:effectLst/>
                <a:latin typeface="Calibri" panose="020F0502020204030204" pitchFamily="34" charset="0"/>
                <a:ea typeface="Calibri" panose="020F0502020204030204" pitchFamily="34" charset="0"/>
                <a:cs typeface="Arial" panose="020B0604020202020204" pitchFamily="34" charset="0"/>
              </a:rPr>
            </a:br>
            <a:endParaRPr lang="ar-IQ" dirty="0"/>
          </a:p>
        </p:txBody>
      </p:sp>
      <p:pic>
        <p:nvPicPr>
          <p:cNvPr id="4" name="irc_mi" descr="Image result for ‪connective tissue types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1536700"/>
            <a:ext cx="10820399" cy="4165600"/>
          </a:xfrm>
          <a:prstGeom prst="rect">
            <a:avLst/>
          </a:prstGeom>
          <a:noFill/>
          <a:ln>
            <a:noFill/>
          </a:ln>
        </p:spPr>
      </p:pic>
    </p:spTree>
    <p:extLst>
      <p:ext uri="{BB962C8B-B14F-4D97-AF65-F5344CB8AC3E}">
        <p14:creationId xmlns:p14="http://schemas.microsoft.com/office/powerpoint/2010/main" val="333863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rtl="0">
              <a:lnSpc>
                <a:spcPct val="107000"/>
              </a:lnSpc>
              <a:spcAft>
                <a:spcPts val="800"/>
              </a:spcAft>
            </a:pPr>
            <a:r>
              <a:rPr lang="en-US" b="1" dirty="0" smtClean="0">
                <a:effectLst/>
                <a:latin typeface="Calibri" panose="020F0502020204030204" pitchFamily="34" charset="0"/>
                <a:ea typeface="Calibri" panose="020F0502020204030204" pitchFamily="34" charset="0"/>
                <a:cs typeface="Arial" panose="020B0604020202020204" pitchFamily="34" charset="0"/>
              </a:rPr>
              <a:t>D-Adipose connective tissue:-</a:t>
            </a:r>
            <a:r>
              <a:rPr lang="en-US" sz="3200" dirty="0" smtClean="0">
                <a:effectLst/>
                <a:latin typeface="Calibri" panose="020F0502020204030204" pitchFamily="34" charset="0"/>
                <a:ea typeface="Calibri" panose="020F0502020204030204" pitchFamily="34" charset="0"/>
                <a:cs typeface="Arial" panose="020B0604020202020204" pitchFamily="34" charset="0"/>
              </a:rPr>
              <a:t/>
            </a:r>
            <a:br>
              <a:rPr lang="en-US" sz="3200" dirty="0" smtClean="0">
                <a:effectLst/>
                <a:latin typeface="Calibri" panose="020F0502020204030204" pitchFamily="34" charset="0"/>
                <a:ea typeface="Calibri" panose="020F0502020204030204" pitchFamily="34" charset="0"/>
                <a:cs typeface="Arial" panose="020B0604020202020204" pitchFamily="34" charset="0"/>
              </a:rPr>
            </a:br>
            <a:endParaRPr lang="ar-IQ" dirty="0"/>
          </a:p>
        </p:txBody>
      </p:sp>
      <p:pic>
        <p:nvPicPr>
          <p:cNvPr id="4" name="irc_mi" descr="Related imag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41500" y="1690688"/>
            <a:ext cx="7886700" cy="3234531"/>
          </a:xfrm>
          <a:prstGeom prst="rect">
            <a:avLst/>
          </a:prstGeom>
          <a:noFill/>
          <a:ln>
            <a:noFill/>
          </a:ln>
        </p:spPr>
      </p:pic>
    </p:spTree>
    <p:extLst>
      <p:ext uri="{BB962C8B-B14F-4D97-AF65-F5344CB8AC3E}">
        <p14:creationId xmlns:p14="http://schemas.microsoft.com/office/powerpoint/2010/main" val="76087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rtl="0">
              <a:lnSpc>
                <a:spcPct val="107000"/>
              </a:lnSpc>
              <a:spcAft>
                <a:spcPts val="800"/>
              </a:spcAft>
            </a:pPr>
            <a:r>
              <a:rPr lang="en-US" b="1" dirty="0" smtClean="0">
                <a:effectLst/>
                <a:latin typeface="Calibri" panose="020F0502020204030204" pitchFamily="34" charset="0"/>
                <a:ea typeface="Calibri" panose="020F0502020204030204" pitchFamily="34" charset="0"/>
                <a:cs typeface="Arial" panose="020B0604020202020204" pitchFamily="34" charset="0"/>
              </a:rPr>
              <a:t>E-Reticular connective tissues:</a:t>
            </a:r>
            <a:r>
              <a:rPr lang="en-US" sz="4000" dirty="0" smtClean="0">
                <a:effectLst/>
                <a:latin typeface="Calibri" panose="020F0502020204030204" pitchFamily="34" charset="0"/>
                <a:ea typeface="Calibri" panose="020F0502020204030204" pitchFamily="34" charset="0"/>
                <a:cs typeface="Arial" panose="020B0604020202020204" pitchFamily="34" charset="0"/>
              </a:rPr>
              <a:t>-</a:t>
            </a:r>
            <a:r>
              <a:rPr lang="en-US" sz="3200" dirty="0" smtClean="0">
                <a:effectLst/>
                <a:latin typeface="Calibri" panose="020F0502020204030204" pitchFamily="34" charset="0"/>
                <a:ea typeface="Calibri" panose="020F0502020204030204" pitchFamily="34" charset="0"/>
                <a:cs typeface="Arial" panose="020B0604020202020204" pitchFamily="34" charset="0"/>
              </a:rPr>
              <a:t/>
            </a:r>
            <a:br>
              <a:rPr lang="en-US" sz="3200" dirty="0" smtClean="0">
                <a:effectLst/>
                <a:latin typeface="Calibri" panose="020F0502020204030204" pitchFamily="34" charset="0"/>
                <a:ea typeface="Calibri" panose="020F0502020204030204" pitchFamily="34" charset="0"/>
                <a:cs typeface="Arial" panose="020B0604020202020204" pitchFamily="34" charset="0"/>
              </a:rPr>
            </a:br>
            <a:endParaRPr lang="ar-IQ" dirty="0"/>
          </a:p>
        </p:txBody>
      </p:sp>
      <p:pic>
        <p:nvPicPr>
          <p:cNvPr id="4" name="irc_mi" descr="Image result for ‪reticular connective tissue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95108" y="1825625"/>
            <a:ext cx="5801784" cy="4351338"/>
          </a:xfrm>
          <a:prstGeom prst="rect">
            <a:avLst/>
          </a:prstGeom>
          <a:noFill/>
          <a:ln>
            <a:noFill/>
          </a:ln>
        </p:spPr>
      </p:pic>
    </p:spTree>
    <p:extLst>
      <p:ext uri="{BB962C8B-B14F-4D97-AF65-F5344CB8AC3E}">
        <p14:creationId xmlns:p14="http://schemas.microsoft.com/office/powerpoint/2010/main" val="2946416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l" rtl="0">
              <a:lnSpc>
                <a:spcPct val="107000"/>
              </a:lnSpc>
              <a:spcAft>
                <a:spcPts val="800"/>
              </a:spcAft>
            </a:pPr>
            <a:r>
              <a:rPr lang="en-US" sz="2400" b="1" dirty="0" smtClean="0">
                <a:effectLst/>
                <a:latin typeface="Calibri" panose="020F0502020204030204" pitchFamily="34" charset="0"/>
                <a:ea typeface="Calibri" panose="020F0502020204030204" pitchFamily="34" charset="0"/>
                <a:cs typeface="Arial" panose="020B0604020202020204" pitchFamily="34" charset="0"/>
              </a:rPr>
              <a:t>2-Dense connective tissue </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en-US" sz="2400" b="1" dirty="0" smtClean="0">
                <a:effectLst/>
                <a:latin typeface="Calibri" panose="020F0502020204030204" pitchFamily="34" charset="0"/>
                <a:ea typeface="Calibri" panose="020F0502020204030204" pitchFamily="34" charset="0"/>
                <a:cs typeface="Arial" panose="020B0604020202020204" pitchFamily="34" charset="0"/>
              </a:rPr>
              <a:t>A-Dense irregular connective tissue</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en-US" sz="2400" dirty="0" smtClean="0">
                <a:effectLst/>
                <a:latin typeface="Calibri" panose="020F0502020204030204" pitchFamily="34" charset="0"/>
                <a:ea typeface="Calibri" panose="020F0502020204030204" pitchFamily="34" charset="0"/>
                <a:cs typeface="Arial" panose="020B0604020202020204" pitchFamily="34" charset="0"/>
              </a:rPr>
              <a:t>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endParaRPr lang="ar-IQ" sz="2400" dirty="0"/>
          </a:p>
        </p:txBody>
      </p:sp>
      <p:pic>
        <p:nvPicPr>
          <p:cNvPr id="4" name="irc_mi" descr="Image result for ‪elastic regular connective tissue pictur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66948" y="1825625"/>
            <a:ext cx="6258104" cy="4351338"/>
          </a:xfrm>
          <a:prstGeom prst="rect">
            <a:avLst/>
          </a:prstGeom>
          <a:noFill/>
          <a:ln>
            <a:noFill/>
          </a:ln>
        </p:spPr>
      </p:pic>
    </p:spTree>
    <p:extLst>
      <p:ext uri="{BB962C8B-B14F-4D97-AF65-F5344CB8AC3E}">
        <p14:creationId xmlns:p14="http://schemas.microsoft.com/office/powerpoint/2010/main" val="323399220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290</Words>
  <Application>Microsoft Office PowerPoint</Application>
  <PresentationFormat>ملء الشاشة</PresentationFormat>
  <Paragraphs>37</Paragraphs>
  <Slides>11</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2</vt:i4>
      </vt:variant>
      <vt:variant>
        <vt:lpstr>عناوين الشرائح</vt:lpstr>
      </vt:variant>
      <vt:variant>
        <vt:i4>11</vt:i4>
      </vt:variant>
    </vt:vector>
  </HeadingPairs>
  <TitlesOfParts>
    <vt:vector size="20" baseType="lpstr">
      <vt:lpstr>Arial</vt:lpstr>
      <vt:lpstr>Book Antiqua</vt:lpstr>
      <vt:lpstr>Calibri</vt:lpstr>
      <vt:lpstr>Calibri Light</vt:lpstr>
      <vt:lpstr>Open Sans</vt:lpstr>
      <vt:lpstr>Symbol</vt:lpstr>
      <vt:lpstr>Times New Roman</vt:lpstr>
      <vt:lpstr>نسق Office</vt:lpstr>
      <vt:lpstr>1_Office Theme</vt:lpstr>
      <vt:lpstr>Connective Tissue</vt:lpstr>
      <vt:lpstr>عرض تقديمي في PowerPoint</vt:lpstr>
      <vt:lpstr>عرض تقديمي في PowerPoint</vt:lpstr>
      <vt:lpstr>عرض تقديمي في PowerPoint</vt:lpstr>
      <vt:lpstr>A-General connective tissue:-  1- Loose connective tissues:-          </vt:lpstr>
      <vt:lpstr>C-Areolar connective tissue:- </vt:lpstr>
      <vt:lpstr>D-Adipose connective tissue:- </vt:lpstr>
      <vt:lpstr>E-Reticular connective tissues:- </vt:lpstr>
      <vt:lpstr>2-Dense connective tissue  A-Dense irregular connective tissue   </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3</cp:revision>
  <dcterms:created xsi:type="dcterms:W3CDTF">2018-11-24T11:15:31Z</dcterms:created>
  <dcterms:modified xsi:type="dcterms:W3CDTF">2018-11-24T11:35:15Z</dcterms:modified>
</cp:coreProperties>
</file>